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handoutMasterIdLst>
    <p:handoutMasterId r:id="rId16"/>
  </p:handoutMasterIdLst>
  <p:sldIdLst>
    <p:sldId id="256" r:id="rId2"/>
    <p:sldId id="258" r:id="rId3"/>
    <p:sldId id="270" r:id="rId4"/>
    <p:sldId id="264" r:id="rId5"/>
    <p:sldId id="267" r:id="rId6"/>
    <p:sldId id="266" r:id="rId7"/>
    <p:sldId id="274" r:id="rId8"/>
    <p:sldId id="272" r:id="rId9"/>
    <p:sldId id="271" r:id="rId10"/>
    <p:sldId id="279" r:id="rId11"/>
    <p:sldId id="281" r:id="rId12"/>
    <p:sldId id="284" r:id="rId13"/>
    <p:sldId id="282" r:id="rId14"/>
  </p:sldIdLst>
  <p:sldSz cx="12192000" cy="6858000"/>
  <p:notesSz cx="6858000" cy="9144000"/>
  <p:embeddedFontLst>
    <p:embeddedFont>
      <p:font typeface="Roboto Mono" panose="02010600030101010101" charset="0"/>
      <p:italic r:id="rId17"/>
      <p:boldItalic r:id="rId18"/>
    </p:embeddedFont>
    <p:embeddedFont>
      <p:font typeface="Calibri" panose="020F0502020204030204" pitchFamily="34" charset="0"/>
      <p:regular r:id="rId19"/>
      <p:bold r:id="rId20"/>
      <p:italic r:id="rId21"/>
      <p:boldItalic r:id="rId22"/>
    </p:embeddedFont>
  </p:embeddedFontLst>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37" autoAdjust="0"/>
  </p:normalViewPr>
  <p:slideViewPr>
    <p:cSldViewPr snapToGrid="0">
      <p:cViewPr varScale="1">
        <p:scale>
          <a:sx n="75" d="100"/>
          <a:sy n="75"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609600" y="2048510"/>
            <a:ext cx="5145405" cy="2759075"/>
          </a:xfrm>
          <a:prstGeom prst="rect">
            <a:avLst/>
          </a:prstGeom>
          <a:noFill/>
          <a:ln>
            <a:noFill/>
          </a:ln>
        </p:spPr>
        <p:txBody>
          <a:bodyPr spcFirstLastPara="1" wrap="square" lIns="0" tIns="0" rIns="121900" bIns="0" anchor="ctr" anchorCtr="0">
            <a:noAutofit/>
          </a:bodyPr>
          <a:lstStyle/>
          <a:p>
            <a:pPr marL="0" lvl="0" indent="0" algn="l" rtl="0">
              <a:lnSpc>
                <a:spcPct val="90000"/>
              </a:lnSpc>
              <a:spcBef>
                <a:spcPts val="0"/>
              </a:spcBef>
              <a:spcAft>
                <a:spcPts val="0"/>
              </a:spcAft>
              <a:buClr>
                <a:schemeClr val="dk1"/>
              </a:buClr>
              <a:buSzPts val="4000"/>
              <a:buFont typeface="Arial" panose="020B0604020202020204"/>
              <a:buNone/>
            </a:pPr>
            <a:r>
              <a:rPr lang="en-US" sz="4000">
                <a:latin typeface="Arial" panose="020B0604020202020204"/>
                <a:ea typeface="Arial" panose="020B0604020202020204"/>
                <a:cs typeface="Arial" panose="020B0604020202020204"/>
                <a:sym typeface="Arial" panose="020B0604020202020204"/>
              </a:rPr>
              <a:t>Anthos Service Mesh</a:t>
            </a:r>
            <a:br>
              <a:rPr lang="en-US" sz="4000">
                <a:latin typeface="Arial" panose="020B0604020202020204"/>
                <a:ea typeface="Arial" panose="020B0604020202020204"/>
                <a:cs typeface="Arial" panose="020B0604020202020204"/>
                <a:sym typeface="Arial" panose="020B0604020202020204"/>
              </a:rPr>
            </a:br>
            <a:endParaRPr lang="en-US" sz="4000">
              <a:latin typeface="Arial" panose="020B0604020202020204"/>
              <a:ea typeface="Arial" panose="020B0604020202020204"/>
              <a:cs typeface="Arial" panose="020B0604020202020204"/>
              <a:sym typeface="Arial" panose="020B0604020202020204"/>
            </a:endParaRPr>
          </a:p>
        </p:txBody>
      </p:sp>
      <p:sp>
        <p:nvSpPr>
          <p:cNvPr id="89" name="Google Shape;89;p1"/>
          <p:cNvSpPr/>
          <p:nvPr/>
        </p:nvSpPr>
        <p:spPr>
          <a:xfrm>
            <a:off x="8785774" y="2949555"/>
            <a:ext cx="1972400" cy="1868000"/>
          </a:xfrm>
          <a:prstGeom prst="rect">
            <a:avLst/>
          </a:prstGeom>
          <a:solidFill>
            <a:srgbClr val="4285F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rot="2700000">
            <a:off x="9469736" y="4959625"/>
            <a:ext cx="685045" cy="685045"/>
          </a:xfrm>
          <a:prstGeom prst="rect">
            <a:avLst/>
          </a:prstGeom>
          <a:solidFill>
            <a:srgbClr val="EA433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rot="-2700000">
            <a:off x="7014437" y="4159511"/>
            <a:ext cx="2139380" cy="1069785"/>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2" name="Google Shape;92;p1"/>
          <p:cNvPicPr preferRelativeResize="0"/>
          <p:nvPr/>
        </p:nvPicPr>
        <p:blipFill rotWithShape="1">
          <a:blip r:embed="rId3"/>
          <a:srcRect/>
          <a:stretch>
            <a:fillRect/>
          </a:stretch>
        </p:blipFill>
        <p:spPr>
          <a:xfrm>
            <a:off x="8742583" y="966530"/>
            <a:ext cx="2701400" cy="2701400"/>
          </a:xfrm>
          <a:prstGeom prst="rect">
            <a:avLst/>
          </a:prstGeom>
          <a:noFill/>
          <a:ln>
            <a:noFill/>
          </a:ln>
        </p:spPr>
      </p:pic>
      <p:sp>
        <p:nvSpPr>
          <p:cNvPr id="93" name="Google Shape;93;p1"/>
          <p:cNvSpPr txBox="1"/>
          <p:nvPr/>
        </p:nvSpPr>
        <p:spPr>
          <a:xfrm>
            <a:off x="607633" y="5607586"/>
            <a:ext cx="3005900" cy="65161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1000"/>
              </a:spcBef>
              <a:spcAft>
                <a:spcPts val="0"/>
              </a:spcAft>
              <a:buClr>
                <a:schemeClr val="dk1"/>
              </a:buClr>
              <a:buSzPts val="2800"/>
              <a:buFont typeface="Arial" panose="020B0604020202020204"/>
              <a:buNone/>
            </a:pPr>
            <a:r>
              <a:rPr lang="zh-CN" sz="2800" b="0" u="none">
                <a:solidFill>
                  <a:schemeClr val="dk1"/>
                </a:solidFill>
                <a:latin typeface="Arial" panose="020B0604020202020204"/>
                <a:ea typeface="Arial" panose="020B0604020202020204"/>
                <a:cs typeface="Arial" panose="020B0604020202020204"/>
                <a:sym typeface="Arial" panose="020B0604020202020204"/>
              </a:rPr>
              <a:t> </a:t>
            </a:r>
            <a:endParaRPr sz="2800" b="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8565501" y="2355283"/>
            <a:ext cx="681800" cy="589800"/>
          </a:xfrm>
          <a:prstGeom prst="triangle">
            <a:avLst>
              <a:gd name="adj" fmla="val 5000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
          <p:cNvSpPr/>
          <p:nvPr/>
        </p:nvSpPr>
        <p:spPr>
          <a:xfrm rot="2700502">
            <a:off x="7253662" y="3887590"/>
            <a:ext cx="968878" cy="839477"/>
          </a:xfrm>
          <a:prstGeom prst="hexagon">
            <a:avLst>
              <a:gd name="adj" fmla="val 25000"/>
              <a:gd name="vf" fmla="val 11547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622935" y="1484630"/>
            <a:ext cx="5607050" cy="5014595"/>
          </a:xfrm>
          <a:prstGeom prst="rect">
            <a:avLst/>
          </a:prstGeom>
          <a:noFill/>
        </p:spPr>
        <p:txBody>
          <a:bodyPr wrap="square" rtlCol="0">
            <a:noAutofit/>
          </a:bodyPr>
          <a:lstStyle/>
          <a:p>
            <a:r>
              <a:rPr lang="zh-CN" altLang="en-US">
                <a:sym typeface="+mn-ea"/>
              </a:rPr>
              <a:t>Circuit breakers are another useful </a:t>
            </a:r>
            <a:r>
              <a:rPr lang="zh-CN" altLang="en-US" smtClean="0">
                <a:sym typeface="+mn-ea"/>
              </a:rPr>
              <a:t>mechanis</a:t>
            </a:r>
            <a:r>
              <a:rPr lang="en-US" altLang="zh-CN" smtClean="0">
                <a:sym typeface="+mn-ea"/>
              </a:rPr>
              <a:t>m</a:t>
            </a:r>
            <a:r>
              <a:rPr lang="zh-CN" altLang="en-US" smtClean="0">
                <a:sym typeface="+mn-ea"/>
              </a:rPr>
              <a:t>. </a:t>
            </a:r>
            <a:r>
              <a:rPr lang="zh-CN" altLang="en-US">
                <a:sym typeface="+mn-ea"/>
              </a:rPr>
              <a:t>In a circuit breaker, you set limits for calls to individual hosts within a service, such as the number of concurrent connections or how many times calls to this host have failed. Once that limit has been reached the circuit breaker “trips” and stops further connections to that host. Using a circuit breaker pattern enables fast failure rather than clients trying to connect to an overloaded or failing host.</a:t>
            </a:r>
            <a:endParaRPr lang="zh-CN" altLang="en-US"/>
          </a:p>
          <a:p>
            <a:endParaRPr lang="zh-CN" altLang="en-US"/>
          </a:p>
          <a:p>
            <a:pPr marL="0" indent="0">
              <a:buFont typeface="Wingdings" panose="05000000000000000000" charset="0"/>
              <a:buNone/>
            </a:pPr>
            <a:r>
              <a:rPr lang="zh-CN" altLang="en-US"/>
              <a:t>The circuit breaker is a proxy that controls flow to an endpoint. If the endpoint fails or is too slow (based on your configuration), the proxy will open the circuit to the container. In that case, traffic is routed to other containers. The circuit remains open for </a:t>
            </a:r>
            <a:r>
              <a:rPr lang="zh-CN" altLang="en-US" smtClean="0"/>
              <a:t>a sleep window</a:t>
            </a:r>
            <a:r>
              <a:rPr lang="en-US" altLang="zh-CN" smtClean="0"/>
              <a:t>,</a:t>
            </a:r>
            <a:r>
              <a:rPr lang="zh-CN" altLang="en-US" smtClean="0"/>
              <a:t> </a:t>
            </a:r>
            <a:r>
              <a:rPr lang="zh-CN" altLang="en-US"/>
              <a:t>after </a:t>
            </a:r>
            <a:r>
              <a:rPr lang="en-US" altLang="zh-CN" smtClean="0"/>
              <a:t>that</a:t>
            </a:r>
            <a:r>
              <a:rPr lang="zh-CN" altLang="en-US" smtClean="0"/>
              <a:t> </a:t>
            </a:r>
            <a:r>
              <a:rPr lang="zh-CN" altLang="en-US"/>
              <a:t>the circuit </a:t>
            </a:r>
            <a:r>
              <a:rPr lang="en-US" altLang="zh-CN" smtClean="0"/>
              <a:t>will become to</a:t>
            </a:r>
            <a:r>
              <a:rPr lang="zh-CN" altLang="en-US" smtClean="0"/>
              <a:t> </a:t>
            </a:r>
            <a:r>
              <a:rPr lang="zh-CN" altLang="en-US"/>
              <a:t>"half-open". The next request attempted will determine if the circuit moves to "closed" (where everything is working again), or it it reverts to "open" and the sleep window starts again.</a:t>
            </a:r>
          </a:p>
          <a:p>
            <a:pPr marL="0" indent="0">
              <a:buFont typeface="Wingdings" panose="05000000000000000000" charset="0"/>
              <a:buNone/>
            </a:pPr>
            <a:endParaRPr lang="zh-CN" altLang="en-US"/>
          </a:p>
          <a:p>
            <a:pPr marL="0" indent="0">
              <a:buFont typeface="Wingdings" panose="05000000000000000000" charset="0"/>
              <a:buNone/>
            </a:pPr>
            <a:r>
              <a:rPr lang="en-US" altLang="zh-CN" b="1"/>
              <a:t>Practice:</a:t>
            </a:r>
          </a:p>
          <a:p>
            <a:pPr marL="0" indent="0">
              <a:buFont typeface="Wingdings" panose="05000000000000000000" charset="0"/>
              <a:buNone/>
            </a:pPr>
            <a:endParaRPr lang="en-US" altLang="zh-CN"/>
          </a:p>
          <a:p>
            <a:pPr marL="0" indent="0">
              <a:buFont typeface="Wingdings" panose="05000000000000000000" charset="0"/>
              <a:buNone/>
            </a:pPr>
            <a:r>
              <a:rPr lang="en-US" altLang="zh-CN"/>
              <a:t>Using circuit breaker, we can prevent an application instance from receiving too many requests after a high loading or a terrible error, causing the program to crash or tons of error logs.</a:t>
            </a: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Circuit breakers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7</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7" name="图片 106"/>
          <p:cNvPicPr/>
          <p:nvPr/>
        </p:nvPicPr>
        <p:blipFill>
          <a:blip r:embed="rId3"/>
          <a:stretch>
            <a:fillRect/>
          </a:stretch>
        </p:blipFill>
        <p:spPr>
          <a:xfrm>
            <a:off x="6240145" y="2277110"/>
            <a:ext cx="5809615" cy="243967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479425" y="2493010"/>
            <a:ext cx="5101590" cy="2359660"/>
          </a:xfrm>
          <a:prstGeom prst="rect">
            <a:avLst/>
          </a:prstGeom>
          <a:noFill/>
        </p:spPr>
        <p:txBody>
          <a:bodyPr wrap="square" rtlCol="0">
            <a:noAutofit/>
          </a:bodyPr>
          <a:lstStyle/>
          <a:p>
            <a:r>
              <a:rPr lang="en-US" altLang="zh-CN"/>
              <a:t>Istio</a:t>
            </a:r>
            <a:r>
              <a:rPr lang="zh-CN" altLang="en-US"/>
              <a:t> supports two kinds of rate limiting: global and local. </a:t>
            </a:r>
          </a:p>
          <a:p>
            <a:endParaRPr lang="zh-CN" altLang="en-US"/>
          </a:p>
          <a:p>
            <a:pPr marL="0" indent="0">
              <a:buFont typeface="Arial" panose="020B0604020202020204" pitchFamily="34" charset="0"/>
              <a:buNone/>
            </a:pPr>
            <a:r>
              <a:rPr lang="zh-CN" altLang="en-US">
                <a:sym typeface="+mn-ea"/>
              </a:rPr>
              <a:t>Local rate limiting is used to limit the rate of requests per service </a:t>
            </a:r>
            <a:r>
              <a:rPr lang="zh-CN" altLang="en-US" smtClean="0">
                <a:sym typeface="+mn-ea"/>
              </a:rPr>
              <a:t>instance </a:t>
            </a:r>
            <a:r>
              <a:rPr lang="en-US" altLang="zh-CN" smtClean="0">
                <a:sym typeface="+mn-ea"/>
              </a:rPr>
              <a:t>(pod)</a:t>
            </a:r>
            <a:r>
              <a:rPr lang="zh-CN" altLang="en-US" smtClean="0">
                <a:sym typeface="+mn-ea"/>
              </a:rPr>
              <a:t>. </a:t>
            </a:r>
            <a:endParaRPr lang="zh-CN" altLang="en-US"/>
          </a:p>
          <a:p>
            <a:endParaRPr lang="zh-CN" altLang="en-US"/>
          </a:p>
          <a:p>
            <a:r>
              <a:rPr lang="zh-CN" altLang="en-US"/>
              <a:t>Envoy implements local rate limiting using a token bucket algorithm. The bucket keeps getting filled with tokens at a constant rate and when a request is sent to the service, a token is removed from the bucket. If the bucket is empty, the request gets rejected.</a:t>
            </a: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8</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0" name="图片 99"/>
          <p:cNvPicPr/>
          <p:nvPr/>
        </p:nvPicPr>
        <p:blipFill>
          <a:blip r:embed="rId3"/>
          <a:stretch>
            <a:fillRect/>
          </a:stretch>
        </p:blipFill>
        <p:spPr>
          <a:xfrm>
            <a:off x="5879465" y="1510665"/>
            <a:ext cx="6167120" cy="383667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551180" y="1700530"/>
            <a:ext cx="5101590" cy="3813175"/>
          </a:xfrm>
          <a:prstGeom prst="rect">
            <a:avLst/>
          </a:prstGeom>
          <a:noFill/>
        </p:spPr>
        <p:txBody>
          <a:bodyPr wrap="square" rtlCol="0">
            <a:noAutofit/>
          </a:bodyPr>
          <a:lstStyle/>
          <a:p>
            <a:r>
              <a:rPr lang="zh-CN" altLang="en-US"/>
              <a:t>Global rate </a:t>
            </a:r>
            <a:r>
              <a:rPr lang="zh-CN" altLang="en-US" smtClean="0"/>
              <a:t>limiting provide</a:t>
            </a:r>
            <a:r>
              <a:rPr lang="en-US" altLang="zh-CN" smtClean="0"/>
              <a:t>s</a:t>
            </a:r>
            <a:r>
              <a:rPr lang="zh-CN" altLang="en-US" smtClean="0"/>
              <a:t> </a:t>
            </a:r>
            <a:r>
              <a:rPr lang="zh-CN" altLang="en-US"/>
              <a:t>rate limiting for the entire mesh. The global rate limiting is implemented using a central rate limiting service that's shared by all the services in the cluster. </a:t>
            </a:r>
          </a:p>
          <a:p>
            <a:endParaRPr lang="zh-CN" altLang="en-US"/>
          </a:p>
          <a:p>
            <a:r>
              <a:rPr lang="en-US" altLang="zh-CN"/>
              <a:t>In addition, </a:t>
            </a:r>
            <a:r>
              <a:rPr lang="en-US" altLang="zh-CN" b="1"/>
              <a:t>bandwidth limit</a:t>
            </a:r>
            <a:r>
              <a:rPr lang="en-US" altLang="zh-CN"/>
              <a:t> is also supported.</a:t>
            </a:r>
            <a:endParaRPr lang="zh-CN" altLang="en-US"/>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r>
              <a:rPr lang="en-US" altLang="zh-CN" b="1"/>
              <a:t>Practice:</a:t>
            </a:r>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Using local rate limiting and global rate limiting, we can prevent a service from being overloaded with requests, either from the same client IP or globally, from any client.</a:t>
            </a:r>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Also, we can use it to simulate a weak network environment.</a:t>
            </a: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8</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1" name="图片 100"/>
          <p:cNvPicPr/>
          <p:nvPr/>
        </p:nvPicPr>
        <p:blipFill>
          <a:blip r:embed="rId3"/>
          <a:stretch>
            <a:fillRect/>
          </a:stretch>
        </p:blipFill>
        <p:spPr>
          <a:xfrm>
            <a:off x="6096000" y="1125220"/>
            <a:ext cx="5445760" cy="502539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For further</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9</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6" name="文本框 5"/>
          <p:cNvSpPr txBox="1"/>
          <p:nvPr/>
        </p:nvSpPr>
        <p:spPr>
          <a:xfrm>
            <a:off x="767715" y="2276475"/>
            <a:ext cx="4109720" cy="737235"/>
          </a:xfrm>
          <a:prstGeom prst="rect">
            <a:avLst/>
          </a:prstGeom>
          <a:noFill/>
        </p:spPr>
        <p:txBody>
          <a:bodyPr wrap="square" rtlCol="0">
            <a:spAutoFit/>
          </a:bodyPr>
          <a:lstStyle/>
          <a:p>
            <a:r>
              <a:rPr lang="en-US" altLang="zh-CN"/>
              <a:t>A</a:t>
            </a:r>
            <a:r>
              <a:rPr lang="zh-CN" altLang="en-US"/>
              <a:t>bove are not the entire of ASM</a:t>
            </a:r>
            <a:r>
              <a:rPr lang="en-US" altLang="zh-CN"/>
              <a:t>/Istio</a:t>
            </a:r>
            <a:r>
              <a:rPr lang="zh-CN" altLang="en-US"/>
              <a:t>, it has many more features, I think we could take more time to investigate further, it will be very helpful to us.</a:t>
            </a:r>
          </a:p>
        </p:txBody>
      </p:sp>
      <p:graphicFrame>
        <p:nvGraphicFramePr>
          <p:cNvPr id="5" name="表格 4"/>
          <p:cNvGraphicFramePr/>
          <p:nvPr>
            <p:custDataLst>
              <p:tags r:id="rId1"/>
            </p:custDataLst>
          </p:nvPr>
        </p:nvGraphicFramePr>
        <p:xfrm>
          <a:off x="5520055" y="548640"/>
          <a:ext cx="6205855" cy="5854700"/>
        </p:xfrm>
        <a:graphic>
          <a:graphicData uri="http://schemas.openxmlformats.org/drawingml/2006/table">
            <a:tbl>
              <a:tblPr firstRow="1" bandRow="1">
                <a:tableStyleId>{0505E3EF-67EA-436B-97B2-0124C06EBD24}</a:tableStyleId>
              </a:tblPr>
              <a:tblGrid>
                <a:gridCol w="2628900">
                  <a:extLst>
                    <a:ext uri="{9D8B030D-6E8A-4147-A177-3AD203B41FA5}">
                      <a16:colId xmlns:a16="http://schemas.microsoft.com/office/drawing/2014/main" val="20000"/>
                    </a:ext>
                  </a:extLst>
                </a:gridCol>
                <a:gridCol w="3576955">
                  <a:extLst>
                    <a:ext uri="{9D8B030D-6E8A-4147-A177-3AD203B41FA5}">
                      <a16:colId xmlns:a16="http://schemas.microsoft.com/office/drawing/2014/main" val="20001"/>
                    </a:ext>
                  </a:extLst>
                </a:gridCol>
              </a:tblGrid>
              <a:tr h="368300">
                <a:tc gridSpan="2">
                  <a:txBody>
                    <a:bodyPr/>
                    <a:lstStyle/>
                    <a:p>
                      <a:pPr>
                        <a:buNone/>
                      </a:pPr>
                      <a:r>
                        <a:rPr lang="en-US" altLang="zh-CN"/>
                        <a:t>Features</a:t>
                      </a:r>
                    </a:p>
                  </a:txBody>
                  <a:tcPr/>
                </a:tc>
                <a:tc hMerge="1">
                  <a:txBody>
                    <a:bodyPr/>
                    <a:lstStyle/>
                    <a:p>
                      <a:endParaRPr lang="zh-CN"/>
                    </a:p>
                  </a:txBody>
                  <a:tcPr/>
                </a:tc>
                <a:extLst>
                  <a:ext uri="{0D108BD9-81ED-4DB2-BD59-A6C34878D82A}">
                    <a16:rowId xmlns:a16="http://schemas.microsoft.com/office/drawing/2014/main" val="10000"/>
                  </a:ext>
                </a:extLst>
              </a:tr>
              <a:tr h="274320">
                <a:tc>
                  <a:txBody>
                    <a:bodyPr/>
                    <a:lstStyle/>
                    <a:p>
                      <a:pPr>
                        <a:buNone/>
                      </a:pPr>
                      <a:r>
                        <a:rPr lang="zh-CN" altLang="en-US" sz="1200"/>
                        <a:t>Traffic Management</a:t>
                      </a:r>
                    </a:p>
                  </a:txBody>
                  <a:tcPr/>
                </a:tc>
                <a:tc>
                  <a:txBody>
                    <a:bodyPr/>
                    <a:lstStyle/>
                    <a:p>
                      <a:pPr>
                        <a:buNone/>
                      </a:pPr>
                      <a:r>
                        <a:rPr lang="zh-CN" altLang="en-US" sz="1200"/>
                        <a:t>Request Routing</a:t>
                      </a:r>
                    </a:p>
                  </a:txBody>
                  <a:tcPr/>
                </a:tc>
                <a:extLst>
                  <a:ext uri="{0D108BD9-81ED-4DB2-BD59-A6C34878D82A}">
                    <a16:rowId xmlns:a16="http://schemas.microsoft.com/office/drawing/2014/main" val="10001"/>
                  </a:ext>
                </a:extLst>
              </a:tr>
              <a:tr h="274320">
                <a:tc>
                  <a:txBody>
                    <a:bodyPr/>
                    <a:lstStyle/>
                    <a:p>
                      <a:pPr>
                        <a:buNone/>
                      </a:pPr>
                      <a:endParaRPr lang="zh-CN" altLang="en-US" sz="1200"/>
                    </a:p>
                  </a:txBody>
                  <a:tcPr/>
                </a:tc>
                <a:tc>
                  <a:txBody>
                    <a:bodyPr/>
                    <a:lstStyle/>
                    <a:p>
                      <a:pPr>
                        <a:buNone/>
                      </a:pPr>
                      <a:r>
                        <a:rPr lang="zh-CN" altLang="en-US" sz="1200"/>
                        <a:t>Fault Injection</a:t>
                      </a:r>
                    </a:p>
                  </a:txBody>
                  <a:tcPr/>
                </a:tc>
                <a:extLst>
                  <a:ext uri="{0D108BD9-81ED-4DB2-BD59-A6C34878D82A}">
                    <a16:rowId xmlns:a16="http://schemas.microsoft.com/office/drawing/2014/main" val="10002"/>
                  </a:ext>
                </a:extLst>
              </a:tr>
              <a:tr h="274320">
                <a:tc>
                  <a:txBody>
                    <a:bodyPr/>
                    <a:lstStyle/>
                    <a:p>
                      <a:pPr>
                        <a:buNone/>
                      </a:pPr>
                      <a:endParaRPr lang="zh-CN" altLang="en-US" sz="1200"/>
                    </a:p>
                  </a:txBody>
                  <a:tcPr/>
                </a:tc>
                <a:tc>
                  <a:txBody>
                    <a:bodyPr/>
                    <a:lstStyle/>
                    <a:p>
                      <a:pPr>
                        <a:buNone/>
                      </a:pPr>
                      <a:r>
                        <a:rPr lang="zh-CN" altLang="en-US" sz="1200"/>
                        <a:t>Traffic Shifting</a:t>
                      </a:r>
                    </a:p>
                  </a:txBody>
                  <a:tcPr/>
                </a:tc>
                <a:extLst>
                  <a:ext uri="{0D108BD9-81ED-4DB2-BD59-A6C34878D82A}">
                    <a16:rowId xmlns:a16="http://schemas.microsoft.com/office/drawing/2014/main" val="10003"/>
                  </a:ext>
                </a:extLst>
              </a:tr>
              <a:tr h="274320">
                <a:tc>
                  <a:txBody>
                    <a:bodyPr/>
                    <a:lstStyle/>
                    <a:p>
                      <a:pPr>
                        <a:buNone/>
                      </a:pPr>
                      <a:endParaRPr lang="zh-CN" altLang="en-US" sz="1200"/>
                    </a:p>
                  </a:txBody>
                  <a:tcPr/>
                </a:tc>
                <a:tc>
                  <a:txBody>
                    <a:bodyPr/>
                    <a:lstStyle/>
                    <a:p>
                      <a:pPr>
                        <a:buNone/>
                      </a:pPr>
                      <a:r>
                        <a:rPr lang="zh-CN" altLang="en-US" sz="1200"/>
                        <a:t>Request Timeouts</a:t>
                      </a:r>
                    </a:p>
                  </a:txBody>
                  <a:tcPr/>
                </a:tc>
                <a:extLst>
                  <a:ext uri="{0D108BD9-81ED-4DB2-BD59-A6C34878D82A}">
                    <a16:rowId xmlns:a16="http://schemas.microsoft.com/office/drawing/2014/main" val="10004"/>
                  </a:ext>
                </a:extLst>
              </a:tr>
              <a:tr h="274320">
                <a:tc>
                  <a:txBody>
                    <a:bodyPr/>
                    <a:lstStyle/>
                    <a:p>
                      <a:pPr>
                        <a:buNone/>
                      </a:pPr>
                      <a:endParaRPr lang="zh-CN" altLang="en-US" sz="1200"/>
                    </a:p>
                  </a:txBody>
                  <a:tcPr/>
                </a:tc>
                <a:tc>
                  <a:txBody>
                    <a:bodyPr/>
                    <a:lstStyle/>
                    <a:p>
                      <a:pPr>
                        <a:buNone/>
                      </a:pPr>
                      <a:r>
                        <a:rPr lang="zh-CN" altLang="en-US" sz="1200"/>
                        <a:t>Circuit Breaking</a:t>
                      </a:r>
                    </a:p>
                  </a:txBody>
                  <a:tcPr/>
                </a:tc>
                <a:extLst>
                  <a:ext uri="{0D108BD9-81ED-4DB2-BD59-A6C34878D82A}">
                    <a16:rowId xmlns:a16="http://schemas.microsoft.com/office/drawing/2014/main" val="10005"/>
                  </a:ext>
                </a:extLst>
              </a:tr>
              <a:tr h="274320">
                <a:tc>
                  <a:txBody>
                    <a:bodyPr/>
                    <a:lstStyle/>
                    <a:p>
                      <a:pPr>
                        <a:buNone/>
                      </a:pPr>
                      <a:endParaRPr lang="zh-CN" altLang="en-US" sz="1200"/>
                    </a:p>
                  </a:txBody>
                  <a:tcPr/>
                </a:tc>
                <a:tc>
                  <a:txBody>
                    <a:bodyPr/>
                    <a:lstStyle/>
                    <a:p>
                      <a:pPr>
                        <a:buNone/>
                      </a:pPr>
                      <a:r>
                        <a:rPr lang="zh-CN" altLang="en-US" sz="1200"/>
                        <a:t>Mirroring</a:t>
                      </a:r>
                    </a:p>
                  </a:txBody>
                  <a:tcPr/>
                </a:tc>
                <a:extLst>
                  <a:ext uri="{0D108BD9-81ED-4DB2-BD59-A6C34878D82A}">
                    <a16:rowId xmlns:a16="http://schemas.microsoft.com/office/drawing/2014/main" val="10006"/>
                  </a:ext>
                </a:extLst>
              </a:tr>
              <a:tr h="274320">
                <a:tc>
                  <a:txBody>
                    <a:bodyPr/>
                    <a:lstStyle/>
                    <a:p>
                      <a:pPr>
                        <a:buNone/>
                      </a:pPr>
                      <a:endParaRPr lang="zh-CN" altLang="en-US" sz="1200"/>
                    </a:p>
                  </a:txBody>
                  <a:tcPr/>
                </a:tc>
                <a:tc>
                  <a:txBody>
                    <a:bodyPr/>
                    <a:lstStyle/>
                    <a:p>
                      <a:pPr>
                        <a:buNone/>
                      </a:pPr>
                      <a:r>
                        <a:rPr lang="zh-CN" altLang="en-US" sz="1200"/>
                        <a:t>Locality Load Balancing</a:t>
                      </a:r>
                    </a:p>
                  </a:txBody>
                  <a:tcPr/>
                </a:tc>
                <a:extLst>
                  <a:ext uri="{0D108BD9-81ED-4DB2-BD59-A6C34878D82A}">
                    <a16:rowId xmlns:a16="http://schemas.microsoft.com/office/drawing/2014/main" val="10007"/>
                  </a:ext>
                </a:extLst>
              </a:tr>
              <a:tr h="274320">
                <a:tc>
                  <a:txBody>
                    <a:bodyPr/>
                    <a:lstStyle/>
                    <a:p>
                      <a:pPr>
                        <a:buNone/>
                      </a:pPr>
                      <a:endParaRPr lang="zh-CN" altLang="en-US" sz="1200"/>
                    </a:p>
                  </a:txBody>
                  <a:tcPr/>
                </a:tc>
                <a:tc>
                  <a:txBody>
                    <a:bodyPr/>
                    <a:lstStyle/>
                    <a:p>
                      <a:pPr>
                        <a:buNone/>
                      </a:pPr>
                      <a:r>
                        <a:rPr lang="zh-CN" altLang="en-US" sz="1200"/>
                        <a:t>Ingress</a:t>
                      </a:r>
                    </a:p>
                  </a:txBody>
                  <a:tcPr/>
                </a:tc>
                <a:extLst>
                  <a:ext uri="{0D108BD9-81ED-4DB2-BD59-A6C34878D82A}">
                    <a16:rowId xmlns:a16="http://schemas.microsoft.com/office/drawing/2014/main" val="10008"/>
                  </a:ext>
                </a:extLst>
              </a:tr>
              <a:tr h="274320">
                <a:tc>
                  <a:txBody>
                    <a:bodyPr/>
                    <a:lstStyle/>
                    <a:p>
                      <a:pPr>
                        <a:buNone/>
                      </a:pPr>
                      <a:endParaRPr lang="zh-CN" altLang="en-US" sz="1200"/>
                    </a:p>
                  </a:txBody>
                  <a:tcPr/>
                </a:tc>
                <a:tc>
                  <a:txBody>
                    <a:bodyPr/>
                    <a:lstStyle/>
                    <a:p>
                      <a:pPr>
                        <a:buNone/>
                      </a:pPr>
                      <a:r>
                        <a:rPr lang="zh-CN" altLang="en-US" sz="1200"/>
                        <a:t>Egress</a:t>
                      </a:r>
                    </a:p>
                  </a:txBody>
                  <a:tcPr/>
                </a:tc>
                <a:extLst>
                  <a:ext uri="{0D108BD9-81ED-4DB2-BD59-A6C34878D82A}">
                    <a16:rowId xmlns:a16="http://schemas.microsoft.com/office/drawing/2014/main" val="10009"/>
                  </a:ext>
                </a:extLst>
              </a:tr>
              <a:tr h="274320">
                <a:tc>
                  <a:txBody>
                    <a:bodyPr/>
                    <a:lstStyle/>
                    <a:p>
                      <a:pPr>
                        <a:buNone/>
                      </a:pPr>
                      <a:r>
                        <a:rPr lang="zh-CN" altLang="en-US" sz="1200"/>
                        <a:t>Security</a:t>
                      </a:r>
                    </a:p>
                  </a:txBody>
                  <a:tcPr/>
                </a:tc>
                <a:tc>
                  <a:txBody>
                    <a:bodyPr/>
                    <a:lstStyle/>
                    <a:p>
                      <a:pPr>
                        <a:buNone/>
                      </a:pPr>
                      <a:r>
                        <a:rPr lang="zh-CN" altLang="en-US" sz="1200"/>
                        <a:t>Certificate Management</a:t>
                      </a:r>
                    </a:p>
                  </a:txBody>
                  <a:tcPr/>
                </a:tc>
                <a:extLst>
                  <a:ext uri="{0D108BD9-81ED-4DB2-BD59-A6C34878D82A}">
                    <a16:rowId xmlns:a16="http://schemas.microsoft.com/office/drawing/2014/main" val="10010"/>
                  </a:ext>
                </a:extLst>
              </a:tr>
              <a:tr h="274320">
                <a:tc>
                  <a:txBody>
                    <a:bodyPr/>
                    <a:lstStyle/>
                    <a:p>
                      <a:pPr>
                        <a:buNone/>
                      </a:pPr>
                      <a:endParaRPr lang="zh-CN" altLang="en-US" sz="1200"/>
                    </a:p>
                  </a:txBody>
                  <a:tcPr/>
                </a:tc>
                <a:tc>
                  <a:txBody>
                    <a:bodyPr/>
                    <a:lstStyle/>
                    <a:p>
                      <a:pPr>
                        <a:buNone/>
                      </a:pPr>
                      <a:r>
                        <a:rPr lang="zh-CN" altLang="en-US" sz="1200"/>
                        <a:t>Authentication</a:t>
                      </a:r>
                    </a:p>
                  </a:txBody>
                  <a:tcPr/>
                </a:tc>
                <a:extLst>
                  <a:ext uri="{0D108BD9-81ED-4DB2-BD59-A6C34878D82A}">
                    <a16:rowId xmlns:a16="http://schemas.microsoft.com/office/drawing/2014/main" val="10011"/>
                  </a:ext>
                </a:extLst>
              </a:tr>
              <a:tr h="274320">
                <a:tc>
                  <a:txBody>
                    <a:bodyPr/>
                    <a:lstStyle/>
                    <a:p>
                      <a:pPr>
                        <a:buNone/>
                      </a:pPr>
                      <a:endParaRPr lang="zh-CN" altLang="en-US" sz="1200"/>
                    </a:p>
                  </a:txBody>
                  <a:tcPr/>
                </a:tc>
                <a:tc>
                  <a:txBody>
                    <a:bodyPr/>
                    <a:lstStyle/>
                    <a:p>
                      <a:pPr>
                        <a:buNone/>
                      </a:pPr>
                      <a:r>
                        <a:rPr lang="zh-CN" altLang="en-US" sz="1200"/>
                        <a:t>Authorization</a:t>
                      </a:r>
                    </a:p>
                  </a:txBody>
                  <a:tcPr/>
                </a:tc>
                <a:extLst>
                  <a:ext uri="{0D108BD9-81ED-4DB2-BD59-A6C34878D82A}">
                    <a16:rowId xmlns:a16="http://schemas.microsoft.com/office/drawing/2014/main" val="10012"/>
                  </a:ext>
                </a:extLst>
              </a:tr>
              <a:tr h="274320">
                <a:tc>
                  <a:txBody>
                    <a:bodyPr/>
                    <a:lstStyle/>
                    <a:p>
                      <a:pPr>
                        <a:buNone/>
                      </a:pPr>
                      <a:endParaRPr lang="zh-CN" altLang="en-US" sz="1200"/>
                    </a:p>
                  </a:txBody>
                  <a:tcPr/>
                </a:tc>
                <a:tc>
                  <a:txBody>
                    <a:bodyPr/>
                    <a:lstStyle/>
                    <a:p>
                      <a:pPr>
                        <a:buNone/>
                      </a:pPr>
                      <a:r>
                        <a:rPr lang="zh-CN" altLang="en-US" sz="1200"/>
                        <a:t>TLS Configuration</a:t>
                      </a:r>
                    </a:p>
                  </a:txBody>
                  <a:tcPr/>
                </a:tc>
                <a:extLst>
                  <a:ext uri="{0D108BD9-81ED-4DB2-BD59-A6C34878D82A}">
                    <a16:rowId xmlns:a16="http://schemas.microsoft.com/office/drawing/2014/main" val="10013"/>
                  </a:ext>
                </a:extLst>
              </a:tr>
              <a:tr h="274320">
                <a:tc>
                  <a:txBody>
                    <a:bodyPr/>
                    <a:lstStyle/>
                    <a:p>
                      <a:pPr>
                        <a:buNone/>
                      </a:pPr>
                      <a:r>
                        <a:rPr lang="zh-CN" altLang="en-US" sz="1200"/>
                        <a:t>Policy Enforcement</a:t>
                      </a:r>
                    </a:p>
                  </a:txBody>
                  <a:tcPr/>
                </a:tc>
                <a:tc>
                  <a:txBody>
                    <a:bodyPr/>
                    <a:lstStyle/>
                    <a:p>
                      <a:pPr>
                        <a:buNone/>
                      </a:pPr>
                      <a:r>
                        <a:rPr lang="zh-CN" altLang="en-US" sz="1200"/>
                        <a:t>Enabling Rate Limits using Envoy</a:t>
                      </a:r>
                    </a:p>
                  </a:txBody>
                  <a:tcPr/>
                </a:tc>
                <a:extLst>
                  <a:ext uri="{0D108BD9-81ED-4DB2-BD59-A6C34878D82A}">
                    <a16:rowId xmlns:a16="http://schemas.microsoft.com/office/drawing/2014/main" val="10014"/>
                  </a:ext>
                </a:extLst>
              </a:tr>
              <a:tr h="274320">
                <a:tc>
                  <a:txBody>
                    <a:bodyPr/>
                    <a:lstStyle/>
                    <a:p>
                      <a:pPr>
                        <a:buNone/>
                      </a:pPr>
                      <a:r>
                        <a:rPr lang="zh-CN" altLang="en-US" sz="1200"/>
                        <a:t>Observability</a:t>
                      </a:r>
                    </a:p>
                  </a:txBody>
                  <a:tcPr/>
                </a:tc>
                <a:tc>
                  <a:txBody>
                    <a:bodyPr/>
                    <a:lstStyle/>
                    <a:p>
                      <a:pPr>
                        <a:buNone/>
                      </a:pPr>
                      <a:r>
                        <a:rPr lang="zh-CN" altLang="en-US" sz="1200"/>
                        <a:t>Metrics</a:t>
                      </a:r>
                    </a:p>
                  </a:txBody>
                  <a:tcPr/>
                </a:tc>
                <a:extLst>
                  <a:ext uri="{0D108BD9-81ED-4DB2-BD59-A6C34878D82A}">
                    <a16:rowId xmlns:a16="http://schemas.microsoft.com/office/drawing/2014/main" val="10015"/>
                  </a:ext>
                </a:extLst>
              </a:tr>
              <a:tr h="274320">
                <a:tc>
                  <a:txBody>
                    <a:bodyPr/>
                    <a:lstStyle/>
                    <a:p>
                      <a:pPr>
                        <a:buNone/>
                      </a:pPr>
                      <a:endParaRPr lang="zh-CN" altLang="en-US" sz="1200"/>
                    </a:p>
                  </a:txBody>
                  <a:tcPr/>
                </a:tc>
                <a:tc>
                  <a:txBody>
                    <a:bodyPr/>
                    <a:lstStyle/>
                    <a:p>
                      <a:pPr>
                        <a:buNone/>
                      </a:pPr>
                      <a:r>
                        <a:rPr lang="zh-CN" altLang="en-US" sz="1200"/>
                        <a:t>Logs</a:t>
                      </a:r>
                    </a:p>
                  </a:txBody>
                  <a:tcPr/>
                </a:tc>
                <a:extLst>
                  <a:ext uri="{0D108BD9-81ED-4DB2-BD59-A6C34878D82A}">
                    <a16:rowId xmlns:a16="http://schemas.microsoft.com/office/drawing/2014/main" val="10016"/>
                  </a:ext>
                </a:extLst>
              </a:tr>
              <a:tr h="274320">
                <a:tc>
                  <a:txBody>
                    <a:bodyPr/>
                    <a:lstStyle/>
                    <a:p>
                      <a:pPr>
                        <a:buNone/>
                      </a:pPr>
                      <a:endParaRPr lang="zh-CN" altLang="en-US" sz="1200"/>
                    </a:p>
                  </a:txBody>
                  <a:tcPr/>
                </a:tc>
                <a:tc>
                  <a:txBody>
                    <a:bodyPr/>
                    <a:lstStyle/>
                    <a:p>
                      <a:pPr>
                        <a:buNone/>
                      </a:pPr>
                      <a:r>
                        <a:rPr lang="zh-CN" altLang="en-US" sz="1200"/>
                        <a:t>Distributed Tracing</a:t>
                      </a:r>
                    </a:p>
                  </a:txBody>
                  <a:tcPr/>
                </a:tc>
                <a:extLst>
                  <a:ext uri="{0D108BD9-81ED-4DB2-BD59-A6C34878D82A}">
                    <a16:rowId xmlns:a16="http://schemas.microsoft.com/office/drawing/2014/main" val="10017"/>
                  </a:ext>
                </a:extLst>
              </a:tr>
              <a:tr h="274320">
                <a:tc>
                  <a:txBody>
                    <a:bodyPr/>
                    <a:lstStyle/>
                    <a:p>
                      <a:pPr>
                        <a:buNone/>
                      </a:pPr>
                      <a:endParaRPr lang="zh-CN" altLang="en-US" sz="1200"/>
                    </a:p>
                  </a:txBody>
                  <a:tcPr/>
                </a:tc>
                <a:tc>
                  <a:txBody>
                    <a:bodyPr/>
                    <a:lstStyle/>
                    <a:p>
                      <a:pPr>
                        <a:buNone/>
                      </a:pPr>
                      <a:r>
                        <a:rPr lang="zh-CN" altLang="en-US" sz="1200"/>
                        <a:t>Visualizing Your Mesh</a:t>
                      </a:r>
                    </a:p>
                  </a:txBody>
                  <a:tcPr/>
                </a:tc>
                <a:extLst>
                  <a:ext uri="{0D108BD9-81ED-4DB2-BD59-A6C34878D82A}">
                    <a16:rowId xmlns:a16="http://schemas.microsoft.com/office/drawing/2014/main" val="10018"/>
                  </a:ext>
                </a:extLst>
              </a:tr>
              <a:tr h="274320">
                <a:tc>
                  <a:txBody>
                    <a:bodyPr/>
                    <a:lstStyle/>
                    <a:p>
                      <a:pPr>
                        <a:buNone/>
                      </a:pPr>
                      <a:endParaRPr lang="zh-CN" altLang="en-US" sz="1200"/>
                    </a:p>
                  </a:txBody>
                  <a:tcPr/>
                </a:tc>
                <a:tc>
                  <a:txBody>
                    <a:bodyPr/>
                    <a:lstStyle/>
                    <a:p>
                      <a:pPr>
                        <a:buNone/>
                      </a:pPr>
                      <a:r>
                        <a:rPr lang="zh-CN" altLang="en-US" sz="1200"/>
                        <a:t>Remotely Accessing Telemetry Addons</a:t>
                      </a:r>
                    </a:p>
                  </a:txBody>
                  <a:tcPr/>
                </a:tc>
                <a:extLst>
                  <a:ext uri="{0D108BD9-81ED-4DB2-BD59-A6C34878D82A}">
                    <a16:rowId xmlns:a16="http://schemas.microsoft.com/office/drawing/2014/main" val="10019"/>
                  </a:ext>
                </a:extLst>
              </a:tr>
              <a:tr h="0">
                <a:tc>
                  <a:txBody>
                    <a:bodyPr/>
                    <a:lstStyle/>
                    <a:p>
                      <a:pPr>
                        <a:buNone/>
                      </a:pPr>
                      <a:endParaRPr lang="zh-CN" altLang="en-US" sz="1200"/>
                    </a:p>
                  </a:txBody>
                  <a:tcPr/>
                </a:tc>
                <a:tc>
                  <a:txBody>
                    <a:bodyPr/>
                    <a:lstStyle/>
                    <a:p>
                      <a:pPr>
                        <a:buNone/>
                      </a:pPr>
                      <a:r>
                        <a:rPr lang="zh-CN" altLang="en-US" sz="1200"/>
                        <a:t>Telemetry API</a:t>
                      </a:r>
                    </a:p>
                  </a:txBody>
                  <a:tcPr/>
                </a:tc>
                <a:extLst>
                  <a:ext uri="{0D108BD9-81ED-4DB2-BD59-A6C34878D82A}">
                    <a16:rowId xmlns:a16="http://schemas.microsoft.com/office/drawing/2014/main" val="1002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548005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is Anthos Service Mesh</a:t>
            </a: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407670" y="1916430"/>
            <a:ext cx="5365750" cy="3108543"/>
          </a:xfrm>
          <a:prstGeom prst="rect">
            <a:avLst/>
          </a:prstGeom>
          <a:noFill/>
        </p:spPr>
        <p:txBody>
          <a:bodyPr wrap="square" rtlCol="0">
            <a:spAutoFit/>
          </a:bodyPr>
          <a:lstStyle/>
          <a:p>
            <a:r>
              <a:rPr lang="zh-CN" altLang="en-US"/>
              <a:t>A service mesh is an architecture that enables managed, observable, and secure communication across your services, letting you create robust enterprise applications made up of many microservices on your chosen infrastructure. Service meshes factor out all the common concerns of running a service such as monitoring, networking, and security, with consistent, powerful tools, making it easier for service developers and operators to focus on creating and managing great applications for their users.</a:t>
            </a:r>
          </a:p>
          <a:p>
            <a:endParaRPr lang="zh-CN" altLang="en-US"/>
          </a:p>
          <a:p>
            <a:pPr lvl="0"/>
            <a:r>
              <a:rPr lang="en-US" altLang="zh-CN"/>
              <a:t>ASM is the short name of Anthos Service Mesh, it is powered by </a:t>
            </a:r>
            <a:r>
              <a:rPr lang="en-US" altLang="zh-CN" b="1">
                <a:solidFill>
                  <a:srgbClr val="FF0000"/>
                </a:solidFill>
              </a:rPr>
              <a:t>Istio</a:t>
            </a:r>
            <a:r>
              <a:rPr lang="en-US" altLang="zh-CN"/>
              <a:t>, </a:t>
            </a:r>
            <a:r>
              <a:rPr lang="zh-CN" altLang="en-US"/>
              <a:t>a highly configurable and powerful service mesh platform</a:t>
            </a:r>
            <a:r>
              <a:rPr lang="en-US" altLang="zh-CN"/>
              <a:t>. It consists of control plane and data plane, the control plane is managed by GCP, data plane includes some sidecar containers injected into pods.</a:t>
            </a:r>
          </a:p>
        </p:txBody>
      </p:sp>
      <p:pic>
        <p:nvPicPr>
          <p:cNvPr id="2" name="图片 1"/>
          <p:cNvPicPr>
            <a:picLocks noChangeAspect="1"/>
          </p:cNvPicPr>
          <p:nvPr/>
        </p:nvPicPr>
        <p:blipFill>
          <a:blip r:embed="rId3"/>
          <a:stretch>
            <a:fillRect/>
          </a:stretch>
        </p:blipFill>
        <p:spPr>
          <a:xfrm>
            <a:off x="5951855" y="1196340"/>
            <a:ext cx="6142990" cy="5560060"/>
          </a:xfrm>
          <a:prstGeom prst="rect">
            <a:avLst/>
          </a:prstGeom>
        </p:spPr>
      </p:pic>
      <p:sp>
        <p:nvSpPr>
          <p:cNvPr id="3" name="文本框 2"/>
          <p:cNvSpPr txBox="1"/>
          <p:nvPr/>
        </p:nvSpPr>
        <p:spPr>
          <a:xfrm>
            <a:off x="767715" y="5661025"/>
            <a:ext cx="3420110" cy="398780"/>
          </a:xfrm>
          <a:prstGeom prst="rect">
            <a:avLst/>
          </a:prstGeom>
          <a:noFill/>
        </p:spPr>
        <p:txBody>
          <a:bodyPr wrap="square" rtlCol="0">
            <a:spAutoFit/>
          </a:bodyPr>
          <a:lstStyle/>
          <a:p>
            <a:r>
              <a:rPr lang="en-US" altLang="zh-CN" sz="2000" i="1"/>
              <a:t>What can we do with ASM?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513842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695325" y="1628140"/>
            <a:ext cx="5277485" cy="1383665"/>
          </a:xfrm>
          <a:prstGeom prst="rect">
            <a:avLst/>
          </a:prstGeom>
          <a:noFill/>
        </p:spPr>
        <p:txBody>
          <a:bodyPr wrap="square" rtlCol="0">
            <a:spAutoFit/>
          </a:bodyPr>
          <a:lstStyle/>
          <a:p>
            <a:pPr marL="0" indent="0">
              <a:buFont typeface="Wingdings" panose="05000000000000000000" charset="0"/>
              <a:buNone/>
            </a:pPr>
            <a:r>
              <a:rPr lang="en-US" altLang="zh-CN"/>
              <a:t>There is</a:t>
            </a:r>
            <a:r>
              <a:rPr lang="zh-CN" altLang="en-US"/>
              <a:t> a service topology graph that shows your mesh's services and their relationships.</a:t>
            </a:r>
          </a:p>
          <a:p>
            <a:pPr marL="0" indent="0">
              <a:buFont typeface="Wingdings" panose="05000000000000000000" charset="0"/>
              <a:buNone/>
            </a:pPr>
            <a:endParaRPr lang="zh-CN" altLang="en-US"/>
          </a:p>
          <a:p>
            <a:pPr marL="0" indent="0">
              <a:buFont typeface="Wingdings" panose="05000000000000000000" charset="0"/>
              <a:buNone/>
            </a:pPr>
            <a:r>
              <a:rPr lang="en-US" altLang="zh-CN">
                <a:sym typeface="+mn-ea"/>
              </a:rPr>
              <a:t>Also, we can g</a:t>
            </a:r>
            <a:r>
              <a:rPr lang="zh-CN" altLang="en-US">
                <a:sym typeface="+mn-ea"/>
              </a:rPr>
              <a:t>et detailed information about the endpoints for each service, and see how traffic is flowing between services, and what performance looks like for each communication edge.</a:t>
            </a:r>
          </a:p>
        </p:txBody>
      </p:sp>
      <p:pic>
        <p:nvPicPr>
          <p:cNvPr id="2" name="图片 1" descr="service-topology"/>
          <p:cNvPicPr>
            <a:picLocks noChangeAspect="1"/>
          </p:cNvPicPr>
          <p:nvPr/>
        </p:nvPicPr>
        <p:blipFill>
          <a:blip r:embed="rId3"/>
          <a:stretch>
            <a:fillRect/>
          </a:stretch>
        </p:blipFill>
        <p:spPr>
          <a:xfrm>
            <a:off x="6958965" y="1197610"/>
            <a:ext cx="5123815" cy="4267200"/>
          </a:xfrm>
          <a:prstGeom prst="rect">
            <a:avLst/>
          </a:prstGeom>
        </p:spPr>
      </p:pic>
      <p:pic>
        <p:nvPicPr>
          <p:cNvPr id="3" name="图片 2"/>
          <p:cNvPicPr>
            <a:picLocks noChangeAspect="1"/>
          </p:cNvPicPr>
          <p:nvPr/>
        </p:nvPicPr>
        <p:blipFill>
          <a:blip r:embed="rId4"/>
          <a:stretch>
            <a:fillRect/>
          </a:stretch>
        </p:blipFill>
        <p:spPr>
          <a:xfrm>
            <a:off x="192405" y="3213735"/>
            <a:ext cx="6630035" cy="33121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531177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264160" y="1757045"/>
            <a:ext cx="3825240" cy="1600438"/>
          </a:xfrm>
          <a:prstGeom prst="rect">
            <a:avLst/>
          </a:prstGeom>
          <a:noFill/>
        </p:spPr>
        <p:txBody>
          <a:bodyPr wrap="square" rtlCol="0">
            <a:spAutoFit/>
          </a:bodyPr>
          <a:lstStyle/>
          <a:p>
            <a:r>
              <a:rPr lang="zh-CN" altLang="en-US" smtClean="0"/>
              <a:t>ASM </a:t>
            </a:r>
            <a:r>
              <a:rPr lang="zh-CN" altLang="en-US"/>
              <a:t>provides observability into the health and performance of your services</a:t>
            </a:r>
            <a:r>
              <a:rPr lang="zh-CN" altLang="en-US" smtClean="0"/>
              <a:t>.</a:t>
            </a:r>
            <a:endParaRPr lang="en-US" altLang="zh-CN" smtClean="0"/>
          </a:p>
          <a:p>
            <a:endParaRPr lang="en-US" altLang="zh-CN" smtClean="0"/>
          </a:p>
          <a:p>
            <a:r>
              <a:rPr lang="zh-CN" altLang="en-US" smtClean="0"/>
              <a:t>On </a:t>
            </a:r>
            <a:r>
              <a:rPr lang="zh-CN" altLang="en-US"/>
              <a:t>the </a:t>
            </a:r>
            <a:r>
              <a:rPr lang="en-US" altLang="zh-CN" smtClean="0"/>
              <a:t>ASM</a:t>
            </a:r>
            <a:r>
              <a:rPr lang="zh-CN" altLang="en-US" smtClean="0"/>
              <a:t> pages, </a:t>
            </a:r>
            <a:r>
              <a:rPr lang="en-US" altLang="zh-CN" smtClean="0"/>
              <a:t>we</a:t>
            </a:r>
            <a:r>
              <a:rPr lang="zh-CN" altLang="en-US" smtClean="0"/>
              <a:t> </a:t>
            </a:r>
            <a:r>
              <a:rPr lang="zh-CN" altLang="en-US"/>
              <a:t>can</a:t>
            </a:r>
            <a:r>
              <a:rPr lang="en-US" altLang="zh-CN"/>
              <a:t> g</a:t>
            </a:r>
            <a:r>
              <a:rPr lang="zh-CN" altLang="en-US"/>
              <a:t>et an overview of all services in your mesh, providing you critical, service-level metrics: latency, traffic, error</a:t>
            </a:r>
            <a:r>
              <a:rPr lang="en-US" altLang="zh-CN"/>
              <a:t> rate, request/response size</a:t>
            </a:r>
            <a:r>
              <a:rPr lang="zh-CN" altLang="en-US" smtClean="0"/>
              <a:t>.</a:t>
            </a:r>
            <a:endParaRPr lang="zh-CN" altLang="en-US"/>
          </a:p>
        </p:txBody>
      </p:sp>
      <p:pic>
        <p:nvPicPr>
          <p:cNvPr id="2" name="图片 1"/>
          <p:cNvPicPr>
            <a:picLocks noChangeAspect="1"/>
          </p:cNvPicPr>
          <p:nvPr/>
        </p:nvPicPr>
        <p:blipFill>
          <a:blip r:embed="rId3"/>
          <a:stretch>
            <a:fillRect/>
          </a:stretch>
        </p:blipFill>
        <p:spPr>
          <a:xfrm>
            <a:off x="4448175" y="1915160"/>
            <a:ext cx="3808095" cy="1893570"/>
          </a:xfrm>
          <a:prstGeom prst="rect">
            <a:avLst/>
          </a:prstGeom>
        </p:spPr>
      </p:pic>
      <p:pic>
        <p:nvPicPr>
          <p:cNvPr id="3" name="图片 2"/>
          <p:cNvPicPr>
            <a:picLocks noChangeAspect="1"/>
          </p:cNvPicPr>
          <p:nvPr/>
        </p:nvPicPr>
        <p:blipFill>
          <a:blip r:embed="rId4"/>
          <a:stretch>
            <a:fillRect/>
          </a:stretch>
        </p:blipFill>
        <p:spPr>
          <a:xfrm>
            <a:off x="8256270" y="1987550"/>
            <a:ext cx="3860165" cy="1882775"/>
          </a:xfrm>
          <a:prstGeom prst="rect">
            <a:avLst/>
          </a:prstGeom>
        </p:spPr>
      </p:pic>
      <p:pic>
        <p:nvPicPr>
          <p:cNvPr id="5" name="图片 4"/>
          <p:cNvPicPr>
            <a:picLocks noChangeAspect="1"/>
          </p:cNvPicPr>
          <p:nvPr/>
        </p:nvPicPr>
        <p:blipFill>
          <a:blip r:embed="rId5"/>
          <a:stretch>
            <a:fillRect/>
          </a:stretch>
        </p:blipFill>
        <p:spPr>
          <a:xfrm>
            <a:off x="119380" y="4613910"/>
            <a:ext cx="4021455" cy="1973580"/>
          </a:xfrm>
          <a:prstGeom prst="rect">
            <a:avLst/>
          </a:prstGeom>
        </p:spPr>
      </p:pic>
      <p:pic>
        <p:nvPicPr>
          <p:cNvPr id="6" name="图片 5"/>
          <p:cNvPicPr>
            <a:picLocks noChangeAspect="1"/>
          </p:cNvPicPr>
          <p:nvPr/>
        </p:nvPicPr>
        <p:blipFill>
          <a:blip r:embed="rId6"/>
          <a:stretch>
            <a:fillRect/>
          </a:stretch>
        </p:blipFill>
        <p:spPr>
          <a:xfrm>
            <a:off x="4151630" y="4723130"/>
            <a:ext cx="3793490" cy="1856105"/>
          </a:xfrm>
          <a:prstGeom prst="rect">
            <a:avLst/>
          </a:prstGeom>
        </p:spPr>
      </p:pic>
      <p:pic>
        <p:nvPicPr>
          <p:cNvPr id="7" name="图片 6"/>
          <p:cNvPicPr>
            <a:picLocks noChangeAspect="1"/>
          </p:cNvPicPr>
          <p:nvPr/>
        </p:nvPicPr>
        <p:blipFill>
          <a:blip r:embed="rId7"/>
          <a:stretch>
            <a:fillRect/>
          </a:stretch>
        </p:blipFill>
        <p:spPr>
          <a:xfrm>
            <a:off x="7967980" y="4651375"/>
            <a:ext cx="3972560" cy="19386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860425" y="1657014"/>
            <a:ext cx="5036820" cy="1384995"/>
          </a:xfrm>
          <a:prstGeom prst="rect">
            <a:avLst/>
          </a:prstGeom>
          <a:noFill/>
        </p:spPr>
        <p:txBody>
          <a:bodyPr wrap="square" rtlCol="0">
            <a:spAutoFit/>
          </a:bodyPr>
          <a:lstStyle/>
          <a:p>
            <a:pPr marL="0" indent="0">
              <a:buFont typeface="Wingdings" panose="05000000000000000000" charset="0"/>
              <a:buNone/>
            </a:pPr>
            <a:r>
              <a:rPr lang="en-US" altLang="zh-CN" smtClean="0"/>
              <a:t>Based </a:t>
            </a:r>
            <a:r>
              <a:rPr lang="en-US" altLang="zh-CN"/>
              <a:t>on above metrics, we can d</a:t>
            </a:r>
            <a:r>
              <a:rPr lang="zh-CN" altLang="en-US"/>
              <a:t>efine, review, and set alerts against service level objectives (SLOs</a:t>
            </a:r>
            <a:r>
              <a:rPr lang="zh-CN" altLang="en-US" smtClean="0"/>
              <a:t>)</a:t>
            </a:r>
            <a:r>
              <a:rPr lang="en-US" altLang="zh-CN" smtClean="0"/>
              <a:t>.</a:t>
            </a:r>
            <a:endParaRPr lang="zh-CN" altLang="en-US"/>
          </a:p>
          <a:p>
            <a:pPr marL="0" indent="0">
              <a:buFont typeface="Wingdings" panose="05000000000000000000" charset="0"/>
              <a:buNone/>
            </a:pPr>
            <a:endParaRPr lang="en-US" altLang="zh-CN" smtClean="0"/>
          </a:p>
          <a:p>
            <a:pPr marL="0" indent="0">
              <a:buFont typeface="Wingdings" panose="05000000000000000000" charset="0"/>
              <a:buNone/>
            </a:pPr>
            <a:r>
              <a:rPr lang="en-US" altLang="zh-CN"/>
              <a:t>Here is am example, we wish 99% of latency of requests should be below </a:t>
            </a:r>
            <a:r>
              <a:rPr lang="en-US" altLang="zh-CN"/>
              <a:t>150 </a:t>
            </a:r>
            <a:r>
              <a:rPr lang="en-US" altLang="zh-CN" smtClean="0"/>
              <a:t>milliseconds, is not so, it will send a notification to Slack or some other place.</a:t>
            </a:r>
            <a:endParaRPr lang="zh-CN" altLang="en-US"/>
          </a:p>
        </p:txBody>
      </p:sp>
      <p:pic>
        <p:nvPicPr>
          <p:cNvPr id="3" name="图片 2"/>
          <p:cNvPicPr>
            <a:picLocks noChangeAspect="1"/>
          </p:cNvPicPr>
          <p:nvPr/>
        </p:nvPicPr>
        <p:blipFill>
          <a:blip r:embed="rId3"/>
          <a:stretch>
            <a:fillRect/>
          </a:stretch>
        </p:blipFill>
        <p:spPr>
          <a:xfrm>
            <a:off x="479425" y="3356610"/>
            <a:ext cx="6337300" cy="2986405"/>
          </a:xfrm>
          <a:prstGeom prst="rect">
            <a:avLst/>
          </a:prstGeom>
        </p:spPr>
      </p:pic>
      <p:pic>
        <p:nvPicPr>
          <p:cNvPr id="5" name="图片 4"/>
          <p:cNvPicPr>
            <a:picLocks noChangeAspect="1"/>
          </p:cNvPicPr>
          <p:nvPr/>
        </p:nvPicPr>
        <p:blipFill>
          <a:blip r:embed="rId4"/>
          <a:stretch>
            <a:fillRect/>
          </a:stretch>
        </p:blipFill>
        <p:spPr>
          <a:xfrm>
            <a:off x="6887845" y="1052830"/>
            <a:ext cx="5076825" cy="53816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393740" y="2304417"/>
            <a:ext cx="4361815" cy="1804670"/>
          </a:xfrm>
          <a:prstGeom prst="rect">
            <a:avLst/>
          </a:prstGeom>
          <a:noFill/>
        </p:spPr>
        <p:txBody>
          <a:bodyPr wrap="square" rtlCol="0">
            <a:noAutofit/>
          </a:bodyPr>
          <a:lstStyle/>
          <a:p>
            <a:pPr marL="0" indent="0">
              <a:buFont typeface="Wingdings" panose="05000000000000000000" charset="0"/>
              <a:buNone/>
            </a:pPr>
            <a:r>
              <a:rPr lang="en-US" altLang="zh-CN" smtClean="0"/>
              <a:t>Using </a:t>
            </a:r>
            <a:r>
              <a:rPr lang="en-US" altLang="zh-CN"/>
              <a:t>ASM, we can c</a:t>
            </a:r>
            <a:r>
              <a:rPr lang="zh-CN" altLang="en-US"/>
              <a:t>reate canary deployments.</a:t>
            </a:r>
            <a:r>
              <a:rPr lang="en-US" altLang="zh-CN"/>
              <a:t>Traffic can be distributed according your configuration.</a:t>
            </a:r>
          </a:p>
          <a:p>
            <a:pPr marL="0" indent="0">
              <a:buFont typeface="Wingdings" panose="05000000000000000000" charset="0"/>
              <a:buNone/>
            </a:pPr>
            <a:endParaRPr lang="en-US" altLang="zh-CN">
              <a:ea typeface="宋体" panose="02010600030101010101" pitchFamily="2" charset="-122"/>
            </a:endParaRPr>
          </a:p>
          <a:p>
            <a:r>
              <a:rPr lang="en-US" altLang="zh-CN">
                <a:ea typeface="宋体" panose="02010600030101010101" pitchFamily="2" charset="-122"/>
              </a:rPr>
              <a:t>For </a:t>
            </a:r>
            <a:r>
              <a:rPr lang="en-US" altLang="zh-CN" smtClean="0">
                <a:ea typeface="宋体" panose="02010600030101010101" pitchFamily="2" charset="-122"/>
              </a:rPr>
              <a:t>example, </a:t>
            </a:r>
            <a:r>
              <a:rPr lang="en-US" altLang="zh-CN">
                <a:ea typeface="宋体" panose="02010600030101010101" pitchFamily="2" charset="-122"/>
              </a:rPr>
              <a:t>we can </a:t>
            </a:r>
            <a:r>
              <a:rPr lang="en-US" altLang="zh-CN">
                <a:ea typeface="宋体" panose="02010600030101010101" pitchFamily="2" charset="-122"/>
              </a:rPr>
              <a:t>specify </a:t>
            </a:r>
            <a:r>
              <a:rPr lang="en-US" altLang="zh-CN" smtClean="0">
                <a:ea typeface="宋体" panose="02010600030101010101" pitchFamily="2" charset="-122"/>
              </a:rPr>
              <a:t>the </a:t>
            </a:r>
            <a:r>
              <a:rPr lang="en-US" altLang="zh-CN">
                <a:ea typeface="宋体" panose="02010600030101010101" pitchFamily="2" charset="-122"/>
              </a:rPr>
              <a:t>traffic </a:t>
            </a:r>
            <a:r>
              <a:rPr lang="en-US" altLang="zh-CN" smtClean="0">
                <a:ea typeface="宋体" panose="02010600030101010101" pitchFamily="2" charset="-122"/>
              </a:rPr>
              <a:t>by percentage, or by the </a:t>
            </a:r>
            <a:r>
              <a:rPr lang="en-US" altLang="zh-CN">
                <a:ea typeface="宋体" panose="02010600030101010101" pitchFamily="2" charset="-122"/>
              </a:rPr>
              <a:t>content of the </a:t>
            </a:r>
            <a:r>
              <a:rPr lang="en-US" altLang="zh-CN">
                <a:ea typeface="宋体" panose="02010600030101010101" pitchFamily="2" charset="-122"/>
              </a:rPr>
              <a:t>request</a:t>
            </a:r>
            <a:r>
              <a:rPr lang="en-US" altLang="zh-CN" smtClean="0">
                <a:ea typeface="宋体" panose="02010600030101010101" pitchFamily="2" charset="-122"/>
              </a:rPr>
              <a:t>.</a:t>
            </a: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Canary deployments</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3</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1" name="图片 10"/>
          <p:cNvPicPr>
            <a:picLocks noChangeAspect="1"/>
          </p:cNvPicPr>
          <p:nvPr/>
        </p:nvPicPr>
        <p:blipFill>
          <a:blip r:embed="rId3"/>
          <a:stretch>
            <a:fillRect/>
          </a:stretch>
        </p:blipFill>
        <p:spPr>
          <a:xfrm>
            <a:off x="7031990" y="326390"/>
            <a:ext cx="4616450" cy="3175000"/>
          </a:xfrm>
          <a:prstGeom prst="rect">
            <a:avLst/>
          </a:prstGeom>
        </p:spPr>
      </p:pic>
      <p:pic>
        <p:nvPicPr>
          <p:cNvPr id="12" name="图片 11"/>
          <p:cNvPicPr>
            <a:picLocks noChangeAspect="1"/>
          </p:cNvPicPr>
          <p:nvPr/>
        </p:nvPicPr>
        <p:blipFill>
          <a:blip r:embed="rId4"/>
          <a:stretch>
            <a:fillRect/>
          </a:stretch>
        </p:blipFill>
        <p:spPr>
          <a:xfrm>
            <a:off x="4670425" y="3217545"/>
            <a:ext cx="4514215" cy="30880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335280" y="1916430"/>
            <a:ext cx="6306185" cy="3672840"/>
          </a:xfrm>
          <a:prstGeom prst="rect">
            <a:avLst/>
          </a:prstGeom>
          <a:noFill/>
        </p:spPr>
        <p:txBody>
          <a:bodyPr wrap="square" rtlCol="0">
            <a:noAutofit/>
          </a:bodyPr>
          <a:lstStyle/>
          <a:p>
            <a:pPr marL="0" indent="0">
              <a:buFont typeface="Wingdings" panose="05000000000000000000" charset="0"/>
              <a:buNone/>
            </a:pPr>
            <a:r>
              <a:rPr lang="en-US" altLang="zh-CN"/>
              <a:t>ASM supports traffic mirroring, with it we can do shadow testing.</a:t>
            </a:r>
          </a:p>
          <a:p>
            <a:pPr marL="0" indent="0">
              <a:buFont typeface="Wingdings" panose="05000000000000000000" charset="0"/>
              <a:buNone/>
            </a:pPr>
            <a:endParaRPr lang="en-US" altLang="zh-CN"/>
          </a:p>
          <a:p>
            <a:pPr marL="0" indent="0">
              <a:buFont typeface="Wingdings" panose="05000000000000000000" charset="0"/>
              <a:buNone/>
            </a:pPr>
            <a:r>
              <a:rPr lang="en-US" altLang="zh-CN"/>
              <a:t>Using traffic mirroring to duplicate traffic to another service (maybe a new version). </a:t>
            </a:r>
            <a:r>
              <a:rPr lang="en-US" altLang="zh-CN"/>
              <a:t>T</a:t>
            </a:r>
            <a:r>
              <a:rPr lang="en-US" altLang="zh-CN" smtClean="0"/>
              <a:t>hese </a:t>
            </a:r>
            <a:r>
              <a:rPr lang="en-US" altLang="zh-CN"/>
              <a:t>requests are mirrored as “fire and forget”, which means that the responses are discarded.</a:t>
            </a:r>
          </a:p>
          <a:p>
            <a:pPr marL="0" indent="0">
              <a:buFont typeface="Wingdings" panose="05000000000000000000" charset="0"/>
              <a:buNone/>
            </a:pPr>
            <a:endParaRPr lang="en-US" altLang="zh-CN" b="1">
              <a:sym typeface="+mn-ea"/>
            </a:endParaRP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ltLang="zh-CN" b="1">
                <a:sym typeface="+mn-ea"/>
              </a:rPr>
              <a:t>Practice:</a:t>
            </a: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ea typeface="宋体" panose="02010600030101010101" pitchFamily="2" charset="-122"/>
                <a:sym typeface="+mn-ea"/>
              </a:rPr>
              <a:t>We m</a:t>
            </a:r>
            <a:r>
              <a:rPr>
                <a:ea typeface="宋体" panose="02010600030101010101" pitchFamily="2" charset="-122"/>
                <a:sym typeface="+mn-ea"/>
              </a:rPr>
              <a:t>ay be able to improve our publishing process</a:t>
            </a:r>
            <a:r>
              <a:rPr lang="en-US">
                <a:ea typeface="宋体" panose="02010600030101010101" pitchFamily="2" charset="-122"/>
                <a:sym typeface="+mn-ea"/>
              </a:rPr>
              <a:t> using this feature</a:t>
            </a:r>
            <a:r>
              <a:rPr>
                <a:ea typeface="宋体" panose="02010600030101010101" pitchFamily="2" charset="-122"/>
                <a:sym typeface="+mn-ea"/>
              </a:rPr>
              <a:t>.</a:t>
            </a:r>
            <a:endParaRPr>
              <a:ea typeface="宋体" panose="02010600030101010101" pitchFamily="2" charset="-122"/>
            </a:endParaRPr>
          </a:p>
          <a:p>
            <a:pPr marL="0" indent="0">
              <a:buFont typeface="Wingdings" panose="05000000000000000000" charset="0"/>
              <a:buNone/>
            </a:pPr>
            <a:endParaRPr lang="en-US" altLang="zh-CN"/>
          </a:p>
          <a:p>
            <a:pPr marL="0" indent="0">
              <a:buFont typeface="Wingdings" panose="05000000000000000000" charset="0"/>
              <a:buNone/>
            </a:pPr>
            <a:r>
              <a:rPr lang="en-US" altLang="zh-CN">
                <a:ea typeface="宋体" panose="02010600030101010101" pitchFamily="2" charset="-122"/>
                <a:sym typeface="+mn-ea"/>
              </a:rPr>
              <a:t>We deploy </a:t>
            </a:r>
            <a:r>
              <a:rPr lang="zh-CN" altLang="en-US">
                <a:ea typeface="宋体" panose="02010600030101010101" pitchFamily="2" charset="-122"/>
                <a:sym typeface="+mn-ea"/>
              </a:rPr>
              <a:t>the new version in advance, and</a:t>
            </a:r>
            <a:r>
              <a:rPr lang="en-US" altLang="zh-CN">
                <a:ea typeface="宋体" panose="02010600030101010101" pitchFamily="2" charset="-122"/>
                <a:sym typeface="+mn-ea"/>
              </a:rPr>
              <a:t> configure</a:t>
            </a:r>
            <a:r>
              <a:rPr lang="zh-CN" altLang="en-US">
                <a:ea typeface="宋体" panose="02010600030101010101" pitchFamily="2" charset="-122"/>
                <a:sym typeface="+mn-ea"/>
              </a:rPr>
              <a:t> traffic mirroring </a:t>
            </a:r>
            <a:r>
              <a:rPr lang="en-US" altLang="zh-CN">
                <a:ea typeface="宋体" panose="02010600030101010101" pitchFamily="2" charset="-122"/>
                <a:sym typeface="+mn-ea"/>
              </a:rPr>
              <a:t>to the new version</a:t>
            </a:r>
            <a:r>
              <a:rPr lang="zh-CN" altLang="en-US">
                <a:ea typeface="宋体" panose="02010600030101010101" pitchFamily="2" charset="-122"/>
                <a:sym typeface="+mn-ea"/>
              </a:rPr>
              <a:t> to observe whether there are problems in </a:t>
            </a:r>
            <a:r>
              <a:rPr lang="en-US" altLang="zh-CN">
                <a:ea typeface="宋体" panose="02010600030101010101" pitchFamily="2" charset="-122"/>
                <a:sym typeface="+mn-ea"/>
              </a:rPr>
              <a:t>it</a:t>
            </a:r>
            <a:r>
              <a:rPr lang="zh-CN" altLang="en-US">
                <a:ea typeface="宋体" panose="02010600030101010101" pitchFamily="2" charset="-122"/>
                <a:sym typeface="+mn-ea"/>
              </a:rPr>
              <a:t> without affecting the official function.</a:t>
            </a:r>
          </a:p>
          <a:p>
            <a:pPr marL="0" indent="0">
              <a:buFont typeface="Wingdings" panose="05000000000000000000" charset="0"/>
              <a:buNone/>
            </a:pPr>
            <a:endParaRPr lang="zh-CN" altLang="en-US">
              <a:ea typeface="宋体" panose="02010600030101010101" pitchFamily="2" charset="-122"/>
              <a:sym typeface="+mn-ea"/>
            </a:endParaRPr>
          </a:p>
          <a:p>
            <a:pPr marL="0" indent="0">
              <a:buFont typeface="Wingdings" panose="05000000000000000000" charset="0"/>
              <a:buNone/>
            </a:pPr>
            <a:r>
              <a:rPr lang="en-US" altLang="zh-CN">
                <a:ea typeface="宋体" panose="02010600030101010101" pitchFamily="2" charset="-122"/>
                <a:sym typeface="+mn-ea"/>
              </a:rPr>
              <a:t>T</a:t>
            </a:r>
            <a:r>
              <a:rPr lang="zh-CN" altLang="en-US">
                <a:ea typeface="宋体" panose="02010600030101010101" pitchFamily="2" charset="-122"/>
                <a:sym typeface="+mn-ea"/>
              </a:rPr>
              <a:t>o be honest, we need to do some design to avoid </a:t>
            </a:r>
            <a:r>
              <a:rPr lang="en-US" altLang="zh-CN">
                <a:ea typeface="宋体" panose="02010600030101010101" pitchFamily="2" charset="-122"/>
                <a:sym typeface="+mn-ea"/>
              </a:rPr>
              <a:t>issues</a:t>
            </a:r>
            <a:r>
              <a:rPr lang="zh-CN" altLang="en-US">
                <a:ea typeface="宋体" panose="02010600030101010101" pitchFamily="2" charset="-122"/>
                <a:sym typeface="+mn-ea"/>
              </a:rPr>
              <a:t> </a:t>
            </a:r>
            <a:r>
              <a:rPr lang="en-US" altLang="zh-CN">
                <a:ea typeface="宋体" panose="02010600030101010101" pitchFamily="2" charset="-122"/>
                <a:sym typeface="+mn-ea"/>
              </a:rPr>
              <a:t>to</a:t>
            </a:r>
            <a:r>
              <a:rPr lang="zh-CN" altLang="en-US">
                <a:ea typeface="宋体" panose="02010600030101010101" pitchFamily="2" charset="-122"/>
                <a:sym typeface="+mn-ea"/>
              </a:rPr>
              <a:t> official data</a:t>
            </a:r>
            <a:r>
              <a:rPr lang="en-US" altLang="zh-CN">
                <a:ea typeface="宋体" panose="02010600030101010101" pitchFamily="2" charset="-122"/>
                <a:sym typeface="+mn-ea"/>
              </a:rPr>
              <a:t>.</a:t>
            </a:r>
            <a:endParaRPr lang="zh-CN" altLang="en-US">
              <a:ea typeface="宋体" panose="02010600030101010101" pitchFamily="2" charset="-122"/>
            </a:endParaRPr>
          </a:p>
          <a:p>
            <a:pPr marL="0" indent="0">
              <a:buFont typeface="Wingdings" panose="05000000000000000000" charset="0"/>
              <a:buNone/>
            </a:pP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Traffic mirroring</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4</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3" name="图片 102"/>
          <p:cNvPicPr/>
          <p:nvPr/>
        </p:nvPicPr>
        <p:blipFill>
          <a:blip r:embed="rId3"/>
          <a:stretch>
            <a:fillRect/>
          </a:stretch>
        </p:blipFill>
        <p:spPr>
          <a:xfrm>
            <a:off x="6960235" y="2708910"/>
            <a:ext cx="5019040" cy="2569845"/>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622935" y="2203450"/>
            <a:ext cx="4634865" cy="2942590"/>
          </a:xfrm>
          <a:prstGeom prst="rect">
            <a:avLst/>
          </a:prstGeom>
          <a:noFill/>
        </p:spPr>
        <p:txBody>
          <a:bodyPr wrap="square" rtlCol="0">
            <a:noAutofit/>
          </a:bodyPr>
          <a:lstStyle/>
          <a:p>
            <a:pPr marL="0" indent="0">
              <a:buFont typeface="Wingdings" panose="05000000000000000000" charset="0"/>
              <a:buNone/>
            </a:pPr>
            <a:r>
              <a:rPr lang="en-US" altLang="zh-CN"/>
              <a:t>In kubernetes, the traffic received by the service will be distributed to the pods only according to the Round Robin </a:t>
            </a:r>
            <a:r>
              <a:rPr lang="en-US" altLang="zh-CN">
                <a:sym typeface="+mn-ea"/>
              </a:rPr>
              <a:t>policy</a:t>
            </a:r>
            <a:r>
              <a:rPr lang="en-US" altLang="zh-CN"/>
              <a:t>.</a:t>
            </a:r>
          </a:p>
          <a:p>
            <a:pPr marL="0" indent="0">
              <a:buFont typeface="Wingdings" panose="05000000000000000000" charset="0"/>
              <a:buNone/>
            </a:pPr>
            <a:endParaRPr lang="en-US" altLang="zh-CN"/>
          </a:p>
          <a:p>
            <a:pPr marL="0" indent="0">
              <a:buFont typeface="Wingdings" panose="05000000000000000000" charset="0"/>
              <a:buNone/>
            </a:pPr>
            <a:r>
              <a:rPr lang="en-US" altLang="zh-CN"/>
              <a:t>In clusters with ASM on, we can c</a:t>
            </a:r>
            <a:r>
              <a:rPr lang="zh-CN" altLang="en-US"/>
              <a:t>onfigure load balanc</a:t>
            </a:r>
            <a:r>
              <a:rPr lang="en-US" altLang="zh-CN"/>
              <a:t>e policy</a:t>
            </a:r>
            <a:r>
              <a:rPr lang="zh-CN" altLang="en-US"/>
              <a:t>.</a:t>
            </a:r>
          </a:p>
          <a:p>
            <a:pPr marL="0" indent="0">
              <a:buFont typeface="Wingdings" panose="05000000000000000000" charset="0"/>
              <a:buNone/>
            </a:pPr>
            <a:endParaRPr lang="zh-CN" altLang="en-US"/>
          </a:p>
          <a:p>
            <a:pPr marL="0" indent="0">
              <a:buFont typeface="Wingdings" panose="05000000000000000000" charset="0"/>
              <a:buNone/>
            </a:pPr>
            <a:r>
              <a:rPr lang="en-US" altLang="zh-CN"/>
              <a:t>Supported load balancers are following:</a:t>
            </a:r>
          </a:p>
          <a:p>
            <a:pPr marL="0" indent="0">
              <a:buFont typeface="Wingdings" panose="05000000000000000000" charset="0"/>
              <a:buNone/>
            </a:pPr>
            <a:endParaRPr lang="zh-CN" altLang="en-US"/>
          </a:p>
          <a:p>
            <a:pPr marL="285750" indent="-285750">
              <a:buFont typeface="Wingdings" panose="05000000000000000000" charset="0"/>
              <a:buChar char="ü"/>
            </a:pPr>
            <a:r>
              <a:rPr lang="zh-CN" altLang="en-US"/>
              <a:t>Round robin</a:t>
            </a:r>
            <a:endParaRPr lang="en-US" altLang="zh-CN"/>
          </a:p>
          <a:p>
            <a:pPr marL="285750" indent="-285750">
              <a:buFont typeface="Wingdings" panose="05000000000000000000" charset="0"/>
              <a:buChar char="ü"/>
            </a:pPr>
            <a:r>
              <a:rPr lang="zh-CN" altLang="en-US"/>
              <a:t>Weighted least request</a:t>
            </a:r>
          </a:p>
          <a:p>
            <a:pPr marL="285750" indent="-285750">
              <a:buFont typeface="Wingdings" panose="05000000000000000000" charset="0"/>
              <a:buChar char="ü"/>
            </a:pPr>
            <a:r>
              <a:rPr lang="zh-CN" altLang="en-US"/>
              <a:t>Ring hash</a:t>
            </a:r>
          </a:p>
          <a:p>
            <a:pPr marL="285750" indent="-285750">
              <a:buFont typeface="Wingdings" panose="05000000000000000000" charset="0"/>
              <a:buChar char="ü"/>
            </a:pPr>
            <a:r>
              <a:rPr lang="zh-CN" altLang="en-US"/>
              <a:t>Random</a:t>
            </a: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Load balancers</a:t>
            </a: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5</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27" name="图片 26" descr="Dingtalk_20221215174541"/>
          <p:cNvPicPr>
            <a:picLocks noChangeAspect="1"/>
          </p:cNvPicPr>
          <p:nvPr/>
        </p:nvPicPr>
        <p:blipFill>
          <a:blip r:embed="rId3"/>
          <a:stretch>
            <a:fillRect/>
          </a:stretch>
        </p:blipFill>
        <p:spPr>
          <a:xfrm>
            <a:off x="5807710" y="2636520"/>
            <a:ext cx="6076315" cy="2174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551180" y="1772920"/>
            <a:ext cx="4853940" cy="2433320"/>
          </a:xfrm>
          <a:prstGeom prst="rect">
            <a:avLst/>
          </a:prstGeom>
          <a:noFill/>
        </p:spPr>
        <p:txBody>
          <a:bodyPr wrap="square" rtlCol="0">
            <a:noAutofit/>
          </a:bodyPr>
          <a:lstStyle/>
          <a:p>
            <a:endParaRPr lang="zh-CN" altLang="en-US"/>
          </a:p>
          <a:p>
            <a:r>
              <a:rPr lang="en-US" altLang="zh-CN"/>
              <a:t>We</a:t>
            </a:r>
            <a:r>
              <a:rPr lang="zh-CN" altLang="en-US"/>
              <a:t> can use </a:t>
            </a:r>
            <a:r>
              <a:rPr lang="zh-CN" altLang="en-US">
                <a:sym typeface="+mn-ea"/>
              </a:rPr>
              <a:t>Fault injection</a:t>
            </a:r>
            <a:r>
              <a:rPr lang="zh-CN" altLang="en-US"/>
              <a:t> to do chaos testing at the application layer, by injecting timeouts or HTTP errors into our services, without actually updating your app code.</a:t>
            </a:r>
          </a:p>
          <a:p>
            <a:endParaRPr lang="zh-CN" altLang="en-US"/>
          </a:p>
          <a:p>
            <a:r>
              <a:rPr lang="zh-CN" altLang="en-US"/>
              <a:t>Note that </a:t>
            </a:r>
            <a:r>
              <a:rPr lang="en-US" altLang="zh-CN"/>
              <a:t>we</a:t>
            </a:r>
            <a:r>
              <a:rPr lang="zh-CN" altLang="en-US"/>
              <a:t> can customize these fault injection rules - for instance, fail multiple services at once (by adding more VirtualServices), fail only a percentage of requests, or fail only on certain HTTP request headers (like user-agent, to test the behavior on certain web browsers).</a:t>
            </a:r>
          </a:p>
          <a:p>
            <a:endParaRPr lang="zh-CN" altLang="en-US"/>
          </a:p>
          <a:p>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Fault injection</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6</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5" name="图片 104"/>
          <p:cNvPicPr/>
          <p:nvPr/>
        </p:nvPicPr>
        <p:blipFill>
          <a:blip r:embed="rId3"/>
          <a:stretch>
            <a:fillRect/>
          </a:stretch>
        </p:blipFill>
        <p:spPr>
          <a:xfrm>
            <a:off x="6094095" y="1412875"/>
            <a:ext cx="5705475" cy="4822825"/>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9799aed-9424-4548-b463-179a13bdb2f4"/>
  <p:tag name="COMMONDATA" val="eyJoZGlkIjoiZDBjNTRjNzEyYmMxMjY4ZWNiNDg0YjgwNmY4YjAzNjc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5418c278-f43b-46b6-85c7-32c53f714548}"/>
  <p:tag name="TABLE_ENDDRAG_ORIGIN_RECT" val="488*454"/>
  <p:tag name="TABLE_ENDDRAG_RECT" val="334*14*488*454"/>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1108</Words>
  <Application>Microsoft Office PowerPoint</Application>
  <PresentationFormat>宽屏</PresentationFormat>
  <Paragraphs>117</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Arial</vt:lpstr>
      <vt:lpstr>宋体</vt:lpstr>
      <vt:lpstr>Roboto Mono</vt:lpstr>
      <vt:lpstr>Calibri</vt:lpstr>
      <vt:lpstr>Wingdings</vt:lpstr>
      <vt:lpstr>Office Theme</vt:lpstr>
      <vt:lpstr>Anthos Service Mesh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Anthos Service Mesh</dc:title>
  <dc:creator>Zhang Yongguang</dc:creator>
  <cp:lastModifiedBy>Windows 用户</cp:lastModifiedBy>
  <cp:revision>266</cp:revision>
  <dcterms:created xsi:type="dcterms:W3CDTF">2022-12-12T07:50:00Z</dcterms:created>
  <dcterms:modified xsi:type="dcterms:W3CDTF">2022-12-18T08:18:57Z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6482B6104C064200AD716E1681BF173F</vt:lpwstr>
  </property>
  <property fmtid="{D5CDD505-2E9C-101B-9397-08002B2CF9AE}" pid="3" name="KSOProductBuildVer">
    <vt:lpwstr>2052-11.1.0.12763</vt:lpwstr>
  </property>
</Properties>
</file>